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7" r:id="rId5"/>
    <p:sldId id="259" r:id="rId6"/>
    <p:sldId id="260" r:id="rId7"/>
    <p:sldId id="268" r:id="rId8"/>
    <p:sldId id="261" r:id="rId9"/>
    <p:sldId id="269" r:id="rId10"/>
    <p:sldId id="264" r:id="rId11"/>
    <p:sldId id="262" r:id="rId12"/>
    <p:sldId id="263"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42" autoAdjust="0"/>
    <p:restoredTop sz="86339" autoAdjust="0"/>
  </p:normalViewPr>
  <p:slideViewPr>
    <p:cSldViewPr>
      <p:cViewPr varScale="1">
        <p:scale>
          <a:sx n="73" d="100"/>
          <a:sy n="73" d="100"/>
        </p:scale>
        <p:origin x="-90" y="-336"/>
      </p:cViewPr>
      <p:guideLst>
        <p:guide orient="horz" pos="2160"/>
        <p:guide pos="2880"/>
      </p:guideLst>
    </p:cSldViewPr>
  </p:slideViewPr>
  <p:outlineViewPr>
    <p:cViewPr>
      <p:scale>
        <a:sx n="33" d="100"/>
        <a:sy n="33" d="100"/>
      </p:scale>
      <p:origin x="48" y="384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NZ"/>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NZ"/>
          </a:p>
        </p:txBody>
      </p:sp>
      <p:sp>
        <p:nvSpPr>
          <p:cNvPr id="4" name="Date Placeholder 3"/>
          <p:cNvSpPr>
            <a:spLocks noGrp="1"/>
          </p:cNvSpPr>
          <p:nvPr>
            <p:ph type="dt" sz="half" idx="10"/>
          </p:nvPr>
        </p:nvSpPr>
        <p:spPr/>
        <p:txBody>
          <a:bodyPr/>
          <a:lstStyle/>
          <a:p>
            <a:fld id="{0C5E1521-C516-472A-BA74-A29DDF86A9E2}" type="datetimeFigureOut">
              <a:rPr lang="en-NZ" smtClean="0"/>
              <a:t>6/05/2011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72152134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0C5E1521-C516-472A-BA74-A29DDF86A9E2}" type="datetimeFigureOut">
              <a:rPr lang="en-NZ" smtClean="0"/>
              <a:t>6/05/2011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29721577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NZ"/>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0C5E1521-C516-472A-BA74-A29DDF86A9E2}" type="datetimeFigureOut">
              <a:rPr lang="en-NZ" smtClean="0"/>
              <a:t>6/05/2011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41113233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10"/>
          </p:nvPr>
        </p:nvSpPr>
        <p:spPr/>
        <p:txBody>
          <a:bodyPr/>
          <a:lstStyle/>
          <a:p>
            <a:fld id="{0C5E1521-C516-472A-BA74-A29DDF86A9E2}" type="datetimeFigureOut">
              <a:rPr lang="en-NZ" smtClean="0"/>
              <a:t>6/05/2011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31312926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NZ"/>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C5E1521-C516-472A-BA74-A29DDF86A9E2}" type="datetimeFigureOut">
              <a:rPr lang="en-NZ" smtClean="0"/>
              <a:t>6/05/2011</a:t>
            </a:fld>
            <a:endParaRPr lang="en-NZ"/>
          </a:p>
        </p:txBody>
      </p:sp>
      <p:sp>
        <p:nvSpPr>
          <p:cNvPr id="5" name="Footer Placeholder 4"/>
          <p:cNvSpPr>
            <a:spLocks noGrp="1"/>
          </p:cNvSpPr>
          <p:nvPr>
            <p:ph type="ftr" sz="quarter" idx="11"/>
          </p:nvPr>
        </p:nvSpPr>
        <p:spPr/>
        <p:txBody>
          <a:bodyPr/>
          <a:lstStyle/>
          <a:p>
            <a:endParaRPr lang="en-NZ"/>
          </a:p>
        </p:txBody>
      </p:sp>
      <p:sp>
        <p:nvSpPr>
          <p:cNvPr id="6" name="Slide Number Placeholder 5"/>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9628400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Date Placeholder 4"/>
          <p:cNvSpPr>
            <a:spLocks noGrp="1"/>
          </p:cNvSpPr>
          <p:nvPr>
            <p:ph type="dt" sz="half" idx="10"/>
          </p:nvPr>
        </p:nvSpPr>
        <p:spPr/>
        <p:txBody>
          <a:bodyPr/>
          <a:lstStyle/>
          <a:p>
            <a:fld id="{0C5E1521-C516-472A-BA74-A29DDF86A9E2}" type="datetimeFigureOut">
              <a:rPr lang="en-NZ" smtClean="0"/>
              <a:t>6/05/2011</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6166868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NZ"/>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7" name="Date Placeholder 6"/>
          <p:cNvSpPr>
            <a:spLocks noGrp="1"/>
          </p:cNvSpPr>
          <p:nvPr>
            <p:ph type="dt" sz="half" idx="10"/>
          </p:nvPr>
        </p:nvSpPr>
        <p:spPr/>
        <p:txBody>
          <a:bodyPr/>
          <a:lstStyle/>
          <a:p>
            <a:fld id="{0C5E1521-C516-472A-BA74-A29DDF86A9E2}" type="datetimeFigureOut">
              <a:rPr lang="en-NZ" smtClean="0"/>
              <a:t>6/05/2011</a:t>
            </a:fld>
            <a:endParaRPr lang="en-NZ"/>
          </a:p>
        </p:txBody>
      </p:sp>
      <p:sp>
        <p:nvSpPr>
          <p:cNvPr id="8" name="Footer Placeholder 7"/>
          <p:cNvSpPr>
            <a:spLocks noGrp="1"/>
          </p:cNvSpPr>
          <p:nvPr>
            <p:ph type="ftr" sz="quarter" idx="11"/>
          </p:nvPr>
        </p:nvSpPr>
        <p:spPr/>
        <p:txBody>
          <a:bodyPr/>
          <a:lstStyle/>
          <a:p>
            <a:endParaRPr lang="en-NZ"/>
          </a:p>
        </p:txBody>
      </p:sp>
      <p:sp>
        <p:nvSpPr>
          <p:cNvPr id="9" name="Slide Number Placeholder 8"/>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15549198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NZ"/>
          </a:p>
        </p:txBody>
      </p:sp>
      <p:sp>
        <p:nvSpPr>
          <p:cNvPr id="3" name="Date Placeholder 2"/>
          <p:cNvSpPr>
            <a:spLocks noGrp="1"/>
          </p:cNvSpPr>
          <p:nvPr>
            <p:ph type="dt" sz="half" idx="10"/>
          </p:nvPr>
        </p:nvSpPr>
        <p:spPr/>
        <p:txBody>
          <a:bodyPr/>
          <a:lstStyle/>
          <a:p>
            <a:fld id="{0C5E1521-C516-472A-BA74-A29DDF86A9E2}" type="datetimeFigureOut">
              <a:rPr lang="en-NZ" smtClean="0"/>
              <a:t>6/05/2011</a:t>
            </a:fld>
            <a:endParaRPr lang="en-NZ"/>
          </a:p>
        </p:txBody>
      </p:sp>
      <p:sp>
        <p:nvSpPr>
          <p:cNvPr id="4" name="Footer Placeholder 3"/>
          <p:cNvSpPr>
            <a:spLocks noGrp="1"/>
          </p:cNvSpPr>
          <p:nvPr>
            <p:ph type="ftr" sz="quarter" idx="11"/>
          </p:nvPr>
        </p:nvSpPr>
        <p:spPr/>
        <p:txBody>
          <a:bodyPr/>
          <a:lstStyle/>
          <a:p>
            <a:endParaRPr lang="en-NZ"/>
          </a:p>
        </p:txBody>
      </p:sp>
      <p:sp>
        <p:nvSpPr>
          <p:cNvPr id="5" name="Slide Number Placeholder 4"/>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40424461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C5E1521-C516-472A-BA74-A29DDF86A9E2}" type="datetimeFigureOut">
              <a:rPr lang="en-NZ" smtClean="0"/>
              <a:t>6/05/2011</a:t>
            </a:fld>
            <a:endParaRPr lang="en-NZ"/>
          </a:p>
        </p:txBody>
      </p:sp>
      <p:sp>
        <p:nvSpPr>
          <p:cNvPr id="3" name="Footer Placeholder 2"/>
          <p:cNvSpPr>
            <a:spLocks noGrp="1"/>
          </p:cNvSpPr>
          <p:nvPr>
            <p:ph type="ftr" sz="quarter" idx="11"/>
          </p:nvPr>
        </p:nvSpPr>
        <p:spPr/>
        <p:txBody>
          <a:bodyPr/>
          <a:lstStyle/>
          <a:p>
            <a:endParaRPr lang="en-NZ"/>
          </a:p>
        </p:txBody>
      </p:sp>
      <p:sp>
        <p:nvSpPr>
          <p:cNvPr id="4" name="Slide Number Placeholder 3"/>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329129915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NZ"/>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E1521-C516-472A-BA74-A29DDF86A9E2}" type="datetimeFigureOut">
              <a:rPr lang="en-NZ" smtClean="0"/>
              <a:t>6/05/2011</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17978452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NZ"/>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NZ"/>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C5E1521-C516-472A-BA74-A29DDF86A9E2}" type="datetimeFigureOut">
              <a:rPr lang="en-NZ" smtClean="0"/>
              <a:t>6/05/2011</a:t>
            </a:fld>
            <a:endParaRPr lang="en-NZ"/>
          </a:p>
        </p:txBody>
      </p:sp>
      <p:sp>
        <p:nvSpPr>
          <p:cNvPr id="6" name="Footer Placeholder 5"/>
          <p:cNvSpPr>
            <a:spLocks noGrp="1"/>
          </p:cNvSpPr>
          <p:nvPr>
            <p:ph type="ftr" sz="quarter" idx="11"/>
          </p:nvPr>
        </p:nvSpPr>
        <p:spPr/>
        <p:txBody>
          <a:bodyPr/>
          <a:lstStyle/>
          <a:p>
            <a:endParaRPr lang="en-NZ"/>
          </a:p>
        </p:txBody>
      </p:sp>
      <p:sp>
        <p:nvSpPr>
          <p:cNvPr id="7" name="Slide Number Placeholder 6"/>
          <p:cNvSpPr>
            <a:spLocks noGrp="1"/>
          </p:cNvSpPr>
          <p:nvPr>
            <p:ph type="sldNum" sz="quarter" idx="12"/>
          </p:nvPr>
        </p:nvSpPr>
        <p:spPr/>
        <p:txBody>
          <a:bodyPr/>
          <a:lstStyle/>
          <a:p>
            <a:fld id="{7A54ABE7-4DE1-4D5B-AA23-211E0E033A2C}" type="slidenum">
              <a:rPr lang="en-NZ" smtClean="0"/>
              <a:t>‹#›</a:t>
            </a:fld>
            <a:endParaRPr lang="en-NZ"/>
          </a:p>
        </p:txBody>
      </p:sp>
    </p:spTree>
    <p:extLst>
      <p:ext uri="{BB962C8B-B14F-4D97-AF65-F5344CB8AC3E}">
        <p14:creationId xmlns:p14="http://schemas.microsoft.com/office/powerpoint/2010/main" val="11492596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NZ"/>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NZ"/>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C5E1521-C516-472A-BA74-A29DDF86A9E2}" type="datetimeFigureOut">
              <a:rPr lang="en-NZ" smtClean="0"/>
              <a:t>6/05/2011</a:t>
            </a:fld>
            <a:endParaRPr lang="en-NZ"/>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NZ"/>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A54ABE7-4DE1-4D5B-AA23-211E0E033A2C}" type="slidenum">
              <a:rPr lang="en-NZ" smtClean="0"/>
              <a:t>‹#›</a:t>
            </a:fld>
            <a:endParaRPr lang="en-NZ"/>
          </a:p>
        </p:txBody>
      </p:sp>
    </p:spTree>
    <p:extLst>
      <p:ext uri="{BB962C8B-B14F-4D97-AF65-F5344CB8AC3E}">
        <p14:creationId xmlns:p14="http://schemas.microsoft.com/office/powerpoint/2010/main" val="29351427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marL="0" marR="0" indent="0" algn="ctr" defTabSz="914400" rtl="0" eaLnBrk="1" fontAlgn="auto" latinLnBrk="0" hangingPunct="1">
              <a:lnSpc>
                <a:spcPct val="100000"/>
              </a:lnSpc>
              <a:spcBef>
                <a:spcPct val="0"/>
              </a:spcBef>
              <a:spcAft>
                <a:spcPts val="0"/>
              </a:spcAft>
              <a:buClrTx/>
              <a:buSzTx/>
              <a:buFontTx/>
              <a:buNone/>
              <a:tabLst/>
              <a:defRPr/>
            </a:pPr>
            <a:r>
              <a:rPr lang="en-NZ" b="1" dirty="0" smtClean="0"/>
              <a:t>Usability Testing</a:t>
            </a:r>
          </a:p>
          <a:p>
            <a:endParaRPr lang="en-NZ" dirty="0"/>
          </a:p>
        </p:txBody>
      </p:sp>
      <p:sp>
        <p:nvSpPr>
          <p:cNvPr id="3" name="Subtitle 2"/>
          <p:cNvSpPr>
            <a:spLocks noGrp="1"/>
          </p:cNvSpPr>
          <p:nvPr>
            <p:ph type="subTitle" idx="1"/>
          </p:nvPr>
        </p:nvSpPr>
        <p:spPr>
          <a:xfrm>
            <a:off x="1371600" y="4509120"/>
            <a:ext cx="6152728" cy="1129680"/>
          </a:xfrm>
        </p:spPr>
        <p:txBody>
          <a:bodyPr>
            <a:normAutofit lnSpcReduction="10000"/>
          </a:bodyPr>
          <a:lstStyle/>
          <a:p>
            <a:r>
              <a:rPr lang="en-NZ" sz="2400" dirty="0" smtClean="0"/>
              <a:t>From: http://www.usability.gov/methods/test_refine/learnusa/index.html   </a:t>
            </a:r>
            <a:endParaRPr lang="en-NZ" sz="2400" dirty="0"/>
          </a:p>
        </p:txBody>
      </p:sp>
      <p:sp>
        <p:nvSpPr>
          <p:cNvPr id="4" name="Rectangle 3"/>
          <p:cNvSpPr/>
          <p:nvPr/>
        </p:nvSpPr>
        <p:spPr>
          <a:xfrm>
            <a:off x="2051720" y="5949280"/>
            <a:ext cx="4572000" cy="646331"/>
          </a:xfrm>
          <a:prstGeom prst="rect">
            <a:avLst/>
          </a:prstGeom>
        </p:spPr>
        <p:txBody>
          <a:bodyPr>
            <a:spAutoFit/>
          </a:bodyPr>
          <a:lstStyle/>
          <a:p>
            <a:r>
              <a:rPr lang="en-NZ" dirty="0"/>
              <a:t>http://</a:t>
            </a:r>
            <a:r>
              <a:rPr lang="en-NZ" dirty="0" smtClean="0"/>
              <a:t>www.youtube.com/watch?v=kAG39jKi0l I</a:t>
            </a:r>
            <a:endParaRPr lang="en-NZ" dirty="0"/>
          </a:p>
        </p:txBody>
      </p:sp>
    </p:spTree>
    <p:extLst>
      <p:ext uri="{BB962C8B-B14F-4D97-AF65-F5344CB8AC3E}">
        <p14:creationId xmlns:p14="http://schemas.microsoft.com/office/powerpoint/2010/main" val="184246096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Tips</a:t>
            </a:r>
            <a:endParaRPr lang="en-NZ" dirty="0"/>
          </a:p>
        </p:txBody>
      </p:sp>
      <p:sp>
        <p:nvSpPr>
          <p:cNvPr id="3" name="Content Placeholder 2"/>
          <p:cNvSpPr>
            <a:spLocks noGrp="1"/>
          </p:cNvSpPr>
          <p:nvPr>
            <p:ph idx="1"/>
          </p:nvPr>
        </p:nvSpPr>
        <p:spPr/>
        <p:txBody>
          <a:bodyPr>
            <a:normAutofit/>
          </a:bodyPr>
          <a:lstStyle/>
          <a:p>
            <a:r>
              <a:rPr lang="en-NZ" b="1" dirty="0" smtClean="0"/>
              <a:t>Testing the Site NOT the Users</a:t>
            </a:r>
            <a:endParaRPr lang="en-NZ" dirty="0" smtClean="0"/>
          </a:p>
        </p:txBody>
      </p:sp>
      <p:pic>
        <p:nvPicPr>
          <p:cNvPr id="717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61897" y="2276900"/>
            <a:ext cx="8180245" cy="36724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763688" y="6023029"/>
            <a:ext cx="5976664" cy="646331"/>
          </a:xfrm>
          <a:prstGeom prst="rect">
            <a:avLst/>
          </a:prstGeom>
        </p:spPr>
        <p:txBody>
          <a:bodyPr wrap="square">
            <a:spAutoFit/>
          </a:bodyPr>
          <a:lstStyle/>
          <a:p>
            <a:r>
              <a:rPr lang="en-NZ" dirty="0" err="1" smtClean="0"/>
              <a:t>From:.http</a:t>
            </a:r>
            <a:r>
              <a:rPr lang="en-NZ" dirty="0" smtClean="0"/>
              <a:t>://www.90percentofeverything.com/2009/05/26/dilbert-on-user-experience/</a:t>
            </a:r>
            <a:endParaRPr lang="en-NZ" dirty="0"/>
          </a:p>
        </p:txBody>
      </p:sp>
    </p:spTree>
    <p:extLst>
      <p:ext uri="{BB962C8B-B14F-4D97-AF65-F5344CB8AC3E}">
        <p14:creationId xmlns:p14="http://schemas.microsoft.com/office/powerpoint/2010/main" val="2496918232"/>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Test Planning</a:t>
            </a:r>
            <a:endParaRPr lang="en-NZ" dirty="0"/>
          </a:p>
        </p:txBody>
      </p:sp>
      <p:sp>
        <p:nvSpPr>
          <p:cNvPr id="3" name="Content Placeholder 2"/>
          <p:cNvSpPr>
            <a:spLocks noGrp="1"/>
          </p:cNvSpPr>
          <p:nvPr>
            <p:ph idx="1"/>
          </p:nvPr>
        </p:nvSpPr>
        <p:spPr/>
        <p:txBody>
          <a:bodyPr/>
          <a:lstStyle/>
          <a:p>
            <a:r>
              <a:rPr lang="en-NZ" dirty="0" smtClean="0"/>
              <a:t>A good plan is absolutely essential for a good test and defendable results. </a:t>
            </a:r>
            <a:endParaRPr lang="en-NZ" dirty="0"/>
          </a:p>
        </p:txBody>
      </p:sp>
    </p:spTree>
    <p:extLst>
      <p:ext uri="{BB962C8B-B14F-4D97-AF65-F5344CB8AC3E}">
        <p14:creationId xmlns:p14="http://schemas.microsoft.com/office/powerpoint/2010/main" val="339733546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Results</a:t>
            </a:r>
            <a:endParaRPr lang="en-NZ" dirty="0"/>
          </a:p>
        </p:txBody>
      </p:sp>
      <p:sp>
        <p:nvSpPr>
          <p:cNvPr id="3" name="Content Placeholder 2"/>
          <p:cNvSpPr>
            <a:spLocks noGrp="1"/>
          </p:cNvSpPr>
          <p:nvPr>
            <p:ph idx="1"/>
          </p:nvPr>
        </p:nvSpPr>
        <p:spPr/>
        <p:txBody>
          <a:bodyPr/>
          <a:lstStyle/>
          <a:p>
            <a:r>
              <a:rPr lang="en-NZ" dirty="0" smtClean="0"/>
              <a:t>It is often difficult to </a:t>
            </a:r>
            <a:r>
              <a:rPr lang="en-NZ" i="1" dirty="0" smtClean="0"/>
              <a:t>sell</a:t>
            </a:r>
            <a:r>
              <a:rPr lang="en-NZ" dirty="0" smtClean="0"/>
              <a:t> your results</a:t>
            </a:r>
          </a:p>
          <a:p>
            <a:r>
              <a:rPr lang="en-NZ" dirty="0" smtClean="0"/>
              <a:t>Numbers are convincing</a:t>
            </a:r>
          </a:p>
          <a:p>
            <a:r>
              <a:rPr lang="en-NZ" dirty="0" smtClean="0"/>
              <a:t>Video of puzzled users is very compelling</a:t>
            </a:r>
          </a:p>
        </p:txBody>
      </p:sp>
    </p:spTree>
    <p:extLst>
      <p:ext uri="{BB962C8B-B14F-4D97-AF65-F5344CB8AC3E}">
        <p14:creationId xmlns:p14="http://schemas.microsoft.com/office/powerpoint/2010/main" val="1632244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marL="0" marR="0" indent="0" algn="ctr" defTabSz="914400" rtl="0" eaLnBrk="1" fontAlgn="auto" latinLnBrk="0" hangingPunct="1">
              <a:lnSpc>
                <a:spcPct val="100000"/>
              </a:lnSpc>
              <a:spcBef>
                <a:spcPct val="0"/>
              </a:spcBef>
              <a:spcAft>
                <a:spcPts val="0"/>
              </a:spcAft>
              <a:buClrTx/>
              <a:buSzTx/>
              <a:buFontTx/>
              <a:buNone/>
              <a:tabLst/>
              <a:defRPr/>
            </a:pPr>
            <a:r>
              <a:rPr lang="en-NZ" b="1" dirty="0" smtClean="0"/>
              <a:t>Usability Testing</a:t>
            </a:r>
          </a:p>
          <a:p>
            <a:endParaRPr lang="en-NZ" dirty="0"/>
          </a:p>
        </p:txBody>
      </p:sp>
      <p:sp>
        <p:nvSpPr>
          <p:cNvPr id="3" name="Content Placeholder 2"/>
          <p:cNvSpPr>
            <a:spLocks noGrp="1"/>
          </p:cNvSpPr>
          <p:nvPr>
            <p:ph idx="1"/>
          </p:nvPr>
        </p:nvSpPr>
        <p:spPr>
          <a:xfrm>
            <a:off x="457200" y="1124744"/>
            <a:ext cx="8229600" cy="3096345"/>
          </a:xfrm>
        </p:spPr>
        <p:txBody>
          <a:bodyPr>
            <a:normAutofit fontScale="92500" lnSpcReduction="10000"/>
          </a:bodyPr>
          <a:lstStyle/>
          <a:p>
            <a:r>
              <a:rPr lang="en-NZ" dirty="0" smtClean="0"/>
              <a:t>Testing it with representative users</a:t>
            </a:r>
          </a:p>
          <a:p>
            <a:pPr lvl="1"/>
            <a:r>
              <a:rPr lang="en-NZ" dirty="0" smtClean="0"/>
              <a:t>users will try to complete typical tasks while observers watch, listen and take notes.</a:t>
            </a:r>
          </a:p>
          <a:p>
            <a:r>
              <a:rPr lang="en-NZ" dirty="0" smtClean="0"/>
              <a:t>Goal is to identify any usability problems</a:t>
            </a:r>
          </a:p>
          <a:p>
            <a:pPr lvl="1"/>
            <a:r>
              <a:rPr lang="en-NZ" dirty="0" smtClean="0"/>
              <a:t> collect quantitative data  on participants' performance (e.g., time on task, error rates)</a:t>
            </a:r>
          </a:p>
          <a:p>
            <a:pPr lvl="1"/>
            <a:r>
              <a:rPr lang="en-NZ" dirty="0" smtClean="0"/>
              <a:t>determine participant's satisfaction with the product.</a:t>
            </a:r>
          </a:p>
          <a:p>
            <a:endParaRPr lang="en-NZ" dirty="0"/>
          </a:p>
        </p:txBody>
      </p:sp>
      <p:pic>
        <p:nvPicPr>
          <p:cNvPr id="3074"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15616" y="4221088"/>
            <a:ext cx="6120680" cy="190131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4" name="Rectangle 3"/>
          <p:cNvSpPr/>
          <p:nvPr/>
        </p:nvSpPr>
        <p:spPr>
          <a:xfrm>
            <a:off x="1115616" y="6211669"/>
            <a:ext cx="6408712" cy="646331"/>
          </a:xfrm>
          <a:prstGeom prst="rect">
            <a:avLst/>
          </a:prstGeom>
        </p:spPr>
        <p:txBody>
          <a:bodyPr wrap="square">
            <a:spAutoFit/>
          </a:bodyPr>
          <a:lstStyle/>
          <a:p>
            <a:r>
              <a:rPr lang="en-NZ" dirty="0" smtClean="0"/>
              <a:t>From: http://www.90percentofeverything.com/2009/07/24/more-dilbert-on-user-experience/</a:t>
            </a:r>
            <a:endParaRPr lang="en-NZ" dirty="0"/>
          </a:p>
        </p:txBody>
      </p:sp>
    </p:spTree>
    <p:extLst>
      <p:ext uri="{BB962C8B-B14F-4D97-AF65-F5344CB8AC3E}">
        <p14:creationId xmlns:p14="http://schemas.microsoft.com/office/powerpoint/2010/main" val="3462141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NZ" b="1" dirty="0" smtClean="0"/>
              <a:t>When to Test</a:t>
            </a:r>
            <a:br>
              <a:rPr lang="en-NZ" b="1" dirty="0" smtClean="0"/>
            </a:br>
            <a:endParaRPr lang="en-NZ" dirty="0"/>
          </a:p>
        </p:txBody>
      </p:sp>
      <p:sp>
        <p:nvSpPr>
          <p:cNvPr id="3" name="Content Placeholder 2"/>
          <p:cNvSpPr>
            <a:spLocks noGrp="1"/>
          </p:cNvSpPr>
          <p:nvPr>
            <p:ph idx="1"/>
          </p:nvPr>
        </p:nvSpPr>
        <p:spPr/>
        <p:txBody>
          <a:bodyPr/>
          <a:lstStyle/>
          <a:p>
            <a:r>
              <a:rPr lang="en-NZ" dirty="0" smtClean="0"/>
              <a:t>You should test early and test often. Usability testing lets the design and development teams identify problems before they get coded (i.e., "set in concrete”). The earlier those problems are found and fixed, the less expensive the fixes are.</a:t>
            </a:r>
          </a:p>
          <a:p>
            <a:r>
              <a:rPr lang="en-NZ" dirty="0" smtClean="0"/>
              <a:t>Tests main flow on paper prototypes</a:t>
            </a:r>
            <a:endParaRPr lang="en-NZ" dirty="0"/>
          </a:p>
        </p:txBody>
      </p:sp>
    </p:spTree>
    <p:extLst>
      <p:ext uri="{BB962C8B-B14F-4D97-AF65-F5344CB8AC3E}">
        <p14:creationId xmlns:p14="http://schemas.microsoft.com/office/powerpoint/2010/main" val="277405670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Test little bits</a:t>
            </a:r>
            <a:endParaRPr lang="en-NZ" dirty="0"/>
          </a:p>
        </p:txBody>
      </p:sp>
      <p:sp>
        <p:nvSpPr>
          <p:cNvPr id="3" name="Content Placeholder 2"/>
          <p:cNvSpPr>
            <a:spLocks noGrp="1"/>
          </p:cNvSpPr>
          <p:nvPr>
            <p:ph idx="1"/>
          </p:nvPr>
        </p:nvSpPr>
        <p:spPr>
          <a:xfrm>
            <a:off x="506776" y="1207293"/>
            <a:ext cx="8229600" cy="4525963"/>
          </a:xfrm>
        </p:spPr>
        <p:txBody>
          <a:bodyPr/>
          <a:lstStyle/>
          <a:p>
            <a:r>
              <a:rPr lang="en-NZ" dirty="0" smtClean="0"/>
              <a:t>A stylus friendly edit control</a:t>
            </a:r>
          </a:p>
          <a:p>
            <a:endParaRPr lang="en-NZ" dirty="0" smtClean="0"/>
          </a:p>
          <a:p>
            <a:endParaRPr lang="en-NZ" dirty="0"/>
          </a:p>
        </p:txBody>
      </p:sp>
      <p:pic>
        <p:nvPicPr>
          <p:cNvPr id="4" name="Picture 3"/>
          <p:cNvPicPr/>
          <p:nvPr/>
        </p:nvPicPr>
        <p:blipFill>
          <a:blip r:embed="rId2" cstate="print">
            <a:lum bright="-20000"/>
          </a:blip>
          <a:srcRect/>
          <a:stretch>
            <a:fillRect/>
          </a:stretch>
        </p:blipFill>
        <p:spPr bwMode="auto">
          <a:xfrm>
            <a:off x="5615608" y="3808120"/>
            <a:ext cx="3528392" cy="3049880"/>
          </a:xfrm>
          <a:prstGeom prst="rect">
            <a:avLst/>
          </a:prstGeom>
          <a:noFill/>
          <a:ln w="9525">
            <a:noFill/>
            <a:miter lim="800000"/>
            <a:headEnd/>
            <a:tailEnd/>
          </a:ln>
        </p:spPr>
      </p:pic>
      <p:pic>
        <p:nvPicPr>
          <p:cNvPr id="4097" name="Picture 1"/>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79512" y="1700808"/>
            <a:ext cx="6014386" cy="33924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539552" y="5733256"/>
            <a:ext cx="4752528" cy="461665"/>
          </a:xfrm>
          <a:prstGeom prst="rect">
            <a:avLst/>
          </a:prstGeom>
        </p:spPr>
        <p:txBody>
          <a:bodyPr wrap="square">
            <a:spAutoFit/>
          </a:bodyPr>
          <a:lstStyle/>
          <a:p>
            <a:r>
              <a:rPr lang="en-NZ" sz="1200" dirty="0" smtClean="0"/>
              <a:t>Seneviratne, N. and B. Plimmer. </a:t>
            </a:r>
            <a:r>
              <a:rPr lang="en-NZ" sz="1200" i="1" dirty="0" smtClean="0"/>
              <a:t>Improving Stylus Interaction for </a:t>
            </a:r>
            <a:r>
              <a:rPr lang="en-NZ" sz="1200" i="1" dirty="0" err="1" smtClean="0"/>
              <a:t>eMedical</a:t>
            </a:r>
            <a:r>
              <a:rPr lang="en-NZ" sz="1200" i="1" dirty="0" smtClean="0"/>
              <a:t> Forms</a:t>
            </a:r>
            <a:r>
              <a:rPr lang="en-NZ" sz="1200" i="0" dirty="0" smtClean="0"/>
              <a:t>. in </a:t>
            </a:r>
            <a:r>
              <a:rPr lang="en-NZ" sz="1200" i="1" dirty="0" smtClean="0"/>
              <a:t>OZCHI 2010</a:t>
            </a:r>
            <a:r>
              <a:rPr lang="en-NZ" sz="1200" i="0" dirty="0" smtClean="0"/>
              <a:t>. 2010. Brisbane: ACM: p. 280-287.</a:t>
            </a:r>
            <a:endParaRPr lang="en-NZ" sz="1200" dirty="0"/>
          </a:p>
        </p:txBody>
      </p:sp>
    </p:spTree>
    <p:extLst>
      <p:ext uri="{BB962C8B-B14F-4D97-AF65-F5344CB8AC3E}">
        <p14:creationId xmlns:p14="http://schemas.microsoft.com/office/powerpoint/2010/main" val="4220679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How to test</a:t>
            </a:r>
            <a:endParaRPr lang="en-NZ" dirty="0"/>
          </a:p>
        </p:txBody>
      </p:sp>
      <p:sp>
        <p:nvSpPr>
          <p:cNvPr id="3" name="Content Placeholder 2"/>
          <p:cNvSpPr>
            <a:spLocks noGrp="1"/>
          </p:cNvSpPr>
          <p:nvPr>
            <p:ph idx="1"/>
          </p:nvPr>
        </p:nvSpPr>
        <p:spPr/>
        <p:txBody>
          <a:bodyPr/>
          <a:lstStyle/>
          <a:p>
            <a:r>
              <a:rPr lang="en-NZ" dirty="0" smtClean="0"/>
              <a:t>Know what your goal is </a:t>
            </a:r>
          </a:p>
          <a:p>
            <a:pPr lvl="1"/>
            <a:r>
              <a:rPr lang="en-NZ" dirty="0" smtClean="0"/>
              <a:t>Navigation</a:t>
            </a:r>
          </a:p>
          <a:p>
            <a:pPr lvl="1"/>
            <a:r>
              <a:rPr lang="en-NZ" dirty="0" smtClean="0"/>
              <a:t>Specific</a:t>
            </a:r>
            <a:r>
              <a:rPr lang="en-NZ" baseline="0" dirty="0" smtClean="0"/>
              <a:t> task</a:t>
            </a:r>
          </a:p>
          <a:p>
            <a:pPr lvl="1"/>
            <a:r>
              <a:rPr lang="en-NZ" baseline="0" dirty="0" smtClean="0"/>
              <a:t>Specific control</a:t>
            </a:r>
            <a:endParaRPr lang="en-NZ" dirty="0" smtClean="0"/>
          </a:p>
          <a:p>
            <a:r>
              <a:rPr lang="en-NZ" dirty="0" smtClean="0"/>
              <a:t>Observe</a:t>
            </a:r>
          </a:p>
          <a:p>
            <a:r>
              <a:rPr lang="en-NZ" dirty="0" smtClean="0"/>
              <a:t>Record (</a:t>
            </a:r>
            <a:r>
              <a:rPr lang="en-NZ" dirty="0" err="1" smtClean="0"/>
              <a:t>Morae</a:t>
            </a:r>
            <a:r>
              <a:rPr lang="en-NZ" dirty="0" smtClean="0"/>
              <a:t>)</a:t>
            </a:r>
          </a:p>
          <a:p>
            <a:pPr lvl="1"/>
            <a:r>
              <a:rPr lang="en-NZ" dirty="0" smtClean="0"/>
              <a:t>Co-located</a:t>
            </a:r>
          </a:p>
          <a:p>
            <a:pPr lvl="1"/>
            <a:r>
              <a:rPr lang="en-NZ" dirty="0" smtClean="0"/>
              <a:t>Remote </a:t>
            </a:r>
          </a:p>
        </p:txBody>
      </p:sp>
    </p:spTree>
    <p:extLst>
      <p:ext uri="{BB962C8B-B14F-4D97-AF65-F5344CB8AC3E}">
        <p14:creationId xmlns:p14="http://schemas.microsoft.com/office/powerpoint/2010/main" val="2712392859"/>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b="1" dirty="0" smtClean="0"/>
              <a:t>What You Learn</a:t>
            </a:r>
            <a:endParaRPr lang="en-NZ" b="1" dirty="0"/>
          </a:p>
        </p:txBody>
      </p:sp>
      <p:sp>
        <p:nvSpPr>
          <p:cNvPr id="3" name="Content Placeholder 2"/>
          <p:cNvSpPr>
            <a:spLocks noGrp="1"/>
          </p:cNvSpPr>
          <p:nvPr>
            <p:ph idx="1"/>
          </p:nvPr>
        </p:nvSpPr>
        <p:spPr/>
        <p:txBody>
          <a:bodyPr/>
          <a:lstStyle/>
          <a:p>
            <a:r>
              <a:rPr lang="en-NZ" dirty="0" smtClean="0"/>
              <a:t>Complete routine tasks successfully </a:t>
            </a:r>
          </a:p>
          <a:p>
            <a:pPr lvl="1"/>
            <a:r>
              <a:rPr lang="en-NZ" dirty="0" smtClean="0"/>
              <a:t>how long it takes to do that. </a:t>
            </a:r>
          </a:p>
          <a:p>
            <a:r>
              <a:rPr lang="en-NZ" dirty="0" smtClean="0"/>
              <a:t>How satisfied participants are with your interface.</a:t>
            </a:r>
          </a:p>
          <a:p>
            <a:r>
              <a:rPr lang="en-NZ" dirty="0" smtClean="0"/>
              <a:t>Identify changes required to improve user performance. </a:t>
            </a:r>
          </a:p>
          <a:p>
            <a:r>
              <a:rPr lang="en-NZ" dirty="0" smtClean="0"/>
              <a:t>Match the performance to see if it meets your usability objectives.</a:t>
            </a:r>
            <a:endParaRPr lang="en-NZ" dirty="0"/>
          </a:p>
        </p:txBody>
      </p:sp>
    </p:spTree>
    <p:extLst>
      <p:ext uri="{BB962C8B-B14F-4D97-AF65-F5344CB8AC3E}">
        <p14:creationId xmlns:p14="http://schemas.microsoft.com/office/powerpoint/2010/main" val="179992903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Two iteration evaluation</a:t>
            </a:r>
            <a:endParaRPr lang="en-NZ" dirty="0"/>
          </a:p>
        </p:txBody>
      </p:sp>
      <p:sp>
        <p:nvSpPr>
          <p:cNvPr id="3" name="Content Placeholder 2"/>
          <p:cNvSpPr>
            <a:spLocks noGrp="1"/>
          </p:cNvSpPr>
          <p:nvPr>
            <p:ph idx="1"/>
          </p:nvPr>
        </p:nvSpPr>
        <p:spPr/>
        <p:txBody>
          <a:bodyPr/>
          <a:lstStyle/>
          <a:p>
            <a:r>
              <a:rPr lang="en-NZ" dirty="0" smtClean="0"/>
              <a:t>Big problems mask little ones</a:t>
            </a:r>
            <a:endParaRPr lang="en-NZ" dirty="0"/>
          </a:p>
        </p:txBody>
      </p:sp>
      <p:pic>
        <p:nvPicPr>
          <p:cNvPr id="5124" name="Picture 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2978" y="2060848"/>
            <a:ext cx="8124825" cy="4610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20427954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NZ" b="1" dirty="0" smtClean="0"/>
              <a:t>Making Use of What You Learn</a:t>
            </a:r>
            <a:endParaRPr lang="en-NZ" dirty="0"/>
          </a:p>
        </p:txBody>
      </p:sp>
      <p:sp>
        <p:nvSpPr>
          <p:cNvPr id="3" name="Content Placeholder 2"/>
          <p:cNvSpPr>
            <a:spLocks noGrp="1"/>
          </p:cNvSpPr>
          <p:nvPr>
            <p:ph idx="1"/>
          </p:nvPr>
        </p:nvSpPr>
        <p:spPr/>
        <p:txBody>
          <a:bodyPr>
            <a:normAutofit fontScale="92500" lnSpcReduction="20000"/>
          </a:bodyPr>
          <a:lstStyle/>
          <a:p>
            <a:r>
              <a:rPr lang="en-NZ" b="1" dirty="0" smtClean="0"/>
              <a:t>Someone designed what you are testing</a:t>
            </a:r>
          </a:p>
          <a:p>
            <a:pPr lvl="1"/>
            <a:r>
              <a:rPr lang="en-NZ" dirty="0" smtClean="0"/>
              <a:t>They may be defensive / offended that their design isn’t already perfect. </a:t>
            </a:r>
          </a:p>
          <a:p>
            <a:pPr lvl="1"/>
            <a:r>
              <a:rPr lang="en-NZ" dirty="0" smtClean="0"/>
              <a:t>Usability testing is not just a milestone to be checked off on the project schedule. The team must consider the findings, set priorities, and change the prototype or site based on what happened in the usability test.</a:t>
            </a:r>
          </a:p>
          <a:p>
            <a:r>
              <a:rPr lang="en-NZ" b="1" dirty="0" smtClean="0"/>
              <a:t>Find the Best Solution</a:t>
            </a:r>
            <a:endParaRPr lang="en-NZ" dirty="0" smtClean="0"/>
          </a:p>
          <a:p>
            <a:pPr lvl="1"/>
            <a:r>
              <a:rPr lang="en-NZ" dirty="0" smtClean="0"/>
              <a:t>Most projects, including designing or revising computer interaction, have to deal with constraints of time, budget, and resources. Balancing all those is one of the major challenges of most projects.</a:t>
            </a:r>
          </a:p>
        </p:txBody>
      </p:sp>
    </p:spTree>
    <p:extLst>
      <p:ext uri="{BB962C8B-B14F-4D97-AF65-F5344CB8AC3E}">
        <p14:creationId xmlns:p14="http://schemas.microsoft.com/office/powerpoint/2010/main" val="21214336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NZ" dirty="0" smtClean="0"/>
              <a:t>Improved User Satisfaction!</a:t>
            </a:r>
            <a:endParaRPr lang="en-NZ" dirty="0"/>
          </a:p>
        </p:txBody>
      </p:sp>
      <p:sp>
        <p:nvSpPr>
          <p:cNvPr id="3" name="Content Placeholder 2"/>
          <p:cNvSpPr>
            <a:spLocks noGrp="1"/>
          </p:cNvSpPr>
          <p:nvPr>
            <p:ph idx="1"/>
          </p:nvPr>
        </p:nvSpPr>
        <p:spPr/>
        <p:txBody>
          <a:bodyPr/>
          <a:lstStyle/>
          <a:p>
            <a:endParaRPr lang="en-NZ" b="1" dirty="0"/>
          </a:p>
        </p:txBody>
      </p:sp>
      <p:pic>
        <p:nvPicPr>
          <p:cNvPr id="614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5065" y="1132133"/>
            <a:ext cx="8767416" cy="57258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09187995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221</TotalTime>
  <Words>373</Words>
  <Application>Microsoft Office PowerPoint</Application>
  <PresentationFormat>On-screen Show (4:3)</PresentationFormat>
  <Paragraphs>49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Usability Testing </vt:lpstr>
      <vt:lpstr>Usability Testing </vt:lpstr>
      <vt:lpstr>When to Test </vt:lpstr>
      <vt:lpstr>Test little bits</vt:lpstr>
      <vt:lpstr>How to test</vt:lpstr>
      <vt:lpstr>What You Learn</vt:lpstr>
      <vt:lpstr>Two iteration evaluation</vt:lpstr>
      <vt:lpstr>Making Use of What You Learn</vt:lpstr>
      <vt:lpstr>Improved User Satisfaction!</vt:lpstr>
      <vt:lpstr>Tips</vt:lpstr>
      <vt:lpstr>Test Planning</vt:lpstr>
      <vt:lpstr>Results</vt:lpstr>
    </vt:vector>
  </TitlesOfParts>
  <Company>UoA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Usability Testing </dc:title>
  <dc:creator>beryl</dc:creator>
  <cp:lastModifiedBy>beryl</cp:lastModifiedBy>
  <cp:revision>10</cp:revision>
  <dcterms:created xsi:type="dcterms:W3CDTF">2011-04-19T01:25:54Z</dcterms:created>
  <dcterms:modified xsi:type="dcterms:W3CDTF">2011-05-06T00:02:19Z</dcterms:modified>
</cp:coreProperties>
</file>